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68" r:id="rId5"/>
    <p:sldId id="269" r:id="rId6"/>
    <p:sldId id="270" r:id="rId7"/>
    <p:sldId id="275" r:id="rId8"/>
    <p:sldId id="276" r:id="rId9"/>
    <p:sldId id="271" r:id="rId10"/>
    <p:sldId id="266" r:id="rId11"/>
    <p:sldId id="267" r:id="rId12"/>
    <p:sldId id="278" r:id="rId13"/>
    <p:sldId id="279" r:id="rId14"/>
    <p:sldId id="280" r:id="rId15"/>
    <p:sldId id="281" r:id="rId16"/>
    <p:sldId id="282" r:id="rId17"/>
    <p:sldId id="283" r:id="rId18"/>
    <p:sldId id="272" r:id="rId19"/>
    <p:sldId id="273" r:id="rId20"/>
    <p:sldId id="284" r:id="rId21"/>
    <p:sldId id="285" r:id="rId22"/>
    <p:sldId id="286" r:id="rId23"/>
    <p:sldId id="287" r:id="rId24"/>
    <p:sldId id="288" r:id="rId25"/>
    <p:sldId id="259" r:id="rId26"/>
    <p:sldId id="289" r:id="rId27"/>
    <p:sldId id="260" r:id="rId28"/>
    <p:sldId id="262" r:id="rId29"/>
    <p:sldId id="261" r:id="rId30"/>
    <p:sldId id="263" r:id="rId31"/>
    <p:sldId id="26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1"/>
    <p:restoredTop sz="63747"/>
  </p:normalViewPr>
  <p:slideViewPr>
    <p:cSldViewPr snapToGrid="0" snapToObjects="1">
      <p:cViewPr varScale="1">
        <p:scale>
          <a:sx n="94" d="100"/>
          <a:sy n="94" d="100"/>
        </p:scale>
        <p:origin x="1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8B4FD-ECA9-EF43-A88A-7D5D175D7CB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18D10-85C7-4D44-B344-852307285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bel/babel/tree/master/packag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files/package.json#local-path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6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beard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8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  <a:p>
            <a:endParaRPr lang="en-US" dirty="0"/>
          </a:p>
          <a:p>
            <a:r>
              <a:rPr lang="en-US" dirty="0"/>
              <a:t>Three parts: the Good, the Bad, and the Ugly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0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Wont work at low 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6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https://github.com/babel/babel/tree/master/packages</a:t>
            </a:r>
            <a:endParaRPr lang="en-GB" dirty="0"/>
          </a:p>
          <a:p>
            <a:r>
              <a:rPr lang="en-GB" dirty="0"/>
              <a:t>Quick </a:t>
            </a:r>
            <a:r>
              <a:rPr lang="en-GB" dirty="0" err="1"/>
              <a:t>Baybel</a:t>
            </a:r>
            <a:r>
              <a:rPr lang="en-GB" dirty="0"/>
              <a:t> babble poll?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58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use local paths for dependencies? </a:t>
            </a:r>
            <a:r>
              <a:rPr lang="en-GB" dirty="0">
                <a:hlinkClick r:id="rId3"/>
              </a:rPr>
              <a:t>https://docs.npmjs.com/files/package.json#local-paths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1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81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0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89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>
            <a:lvl1pPr>
              <a:defRPr b="1" i="0">
                <a:solidFill>
                  <a:schemeClr val="bg2">
                    <a:lumMod val="25000"/>
                  </a:schemeClr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77687"/>
            <a:ext cx="7886700" cy="3624349"/>
          </a:xfrm>
        </p:spPr>
        <p:txBody>
          <a:bodyPr/>
          <a:lstStyle>
            <a:lvl1pPr>
              <a:buClr>
                <a:srgbClr val="FFB600"/>
              </a:buClr>
              <a:defRPr b="0" i="0">
                <a:latin typeface="Raleway Light" panose="020B0403030101060003" pitchFamily="34" charset="77"/>
              </a:defRPr>
            </a:lvl1pPr>
            <a:lvl2pPr>
              <a:buClr>
                <a:srgbClr val="FFB600"/>
              </a:buClr>
              <a:defRPr b="0" i="0">
                <a:latin typeface="Raleway Light" panose="020B0403030101060003" pitchFamily="34" charset="77"/>
              </a:defRPr>
            </a:lvl2pPr>
            <a:lvl3pPr>
              <a:buClr>
                <a:srgbClr val="FFB600"/>
              </a:buClr>
              <a:defRPr b="0" i="0">
                <a:latin typeface="Raleway Light" panose="020B0403030101060003" pitchFamily="34" charset="77"/>
              </a:defRPr>
            </a:lvl3pPr>
            <a:lvl4pPr>
              <a:buClr>
                <a:srgbClr val="FFB600"/>
              </a:buClr>
              <a:defRPr b="0" i="0">
                <a:latin typeface="Raleway Light" panose="020B0403030101060003" pitchFamily="34" charset="77"/>
              </a:defRPr>
            </a:lvl4pPr>
            <a:lvl5pPr>
              <a:buClr>
                <a:srgbClr val="FFB600"/>
              </a:buClr>
              <a:defRPr b="0" i="0">
                <a:latin typeface="Raleway Light" panose="020B04030301010600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22;p5">
            <a:extLst>
              <a:ext uri="{FF2B5EF4-FFF2-40B4-BE49-F238E27FC236}">
                <a16:creationId xmlns:a16="http://schemas.microsoft.com/office/drawing/2014/main" id="{B65D54DA-32E1-BC49-BB1D-7CFE60012E72}"/>
              </a:ext>
            </a:extLst>
          </p:cNvPr>
          <p:cNvSpPr/>
          <p:nvPr userDrawn="1"/>
        </p:nvSpPr>
        <p:spPr>
          <a:xfrm>
            <a:off x="390735" y="379877"/>
            <a:ext cx="8362529" cy="5976474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81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FB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14908"/>
            <a:ext cx="7886700" cy="1325563"/>
          </a:xfrm>
        </p:spPr>
        <p:txBody>
          <a:bodyPr/>
          <a:lstStyle>
            <a:lvl1pPr>
              <a:defRPr b="1" i="0">
                <a:solidFill>
                  <a:schemeClr val="bg2">
                    <a:lumMod val="25000"/>
                  </a:schemeClr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4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4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8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2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4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DEB1E-D6E1-0945-94BE-25FB04CF1E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attklein123/monorepos-please-dont-e9a279be011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unkbaseddevelopment.com/monorepo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76" r="2804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718E0A-B9DA-AE46-8B4D-C95D694ECF65}"/>
              </a:ext>
            </a:extLst>
          </p:cNvPr>
          <p:cNvSpPr txBox="1"/>
          <p:nvPr/>
        </p:nvSpPr>
        <p:spPr>
          <a:xfrm>
            <a:off x="4413236" y="2869970"/>
            <a:ext cx="421730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9AE02-0F23-F04E-95F4-E82F74F80860}"/>
              </a:ext>
            </a:extLst>
          </p:cNvPr>
          <p:cNvSpPr txBox="1"/>
          <p:nvPr/>
        </p:nvSpPr>
        <p:spPr>
          <a:xfrm>
            <a:off x="5329714" y="3887708"/>
            <a:ext cx="3300829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B0CA-53AB-3F4E-A9AB-C14B4D8FB318}"/>
              </a:ext>
            </a:extLst>
          </p:cNvPr>
          <p:cNvSpPr txBox="1"/>
          <p:nvPr/>
        </p:nvSpPr>
        <p:spPr>
          <a:xfrm>
            <a:off x="6065388" y="4868958"/>
            <a:ext cx="2565152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UGLY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66EB0-C828-F540-AFD5-28157BD0472A}"/>
              </a:ext>
            </a:extLst>
          </p:cNvPr>
          <p:cNvSpPr txBox="1"/>
          <p:nvPr/>
        </p:nvSpPr>
        <p:spPr>
          <a:xfrm rot="16200000">
            <a:off x="5801205" y="3511899"/>
            <a:ext cx="130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77AA3-D431-8249-AD65-E796577B95D0}"/>
              </a:ext>
            </a:extLst>
          </p:cNvPr>
          <p:cNvSpPr txBox="1"/>
          <p:nvPr/>
        </p:nvSpPr>
        <p:spPr>
          <a:xfrm rot="16200000">
            <a:off x="5947475" y="4278755"/>
            <a:ext cx="18122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FE4E6-60BD-5945-84E8-6F43541685D5}"/>
              </a:ext>
            </a:extLst>
          </p:cNvPr>
          <p:cNvSpPr txBox="1"/>
          <p:nvPr/>
        </p:nvSpPr>
        <p:spPr>
          <a:xfrm rot="16200000">
            <a:off x="5762886" y="5492203"/>
            <a:ext cx="1329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AND 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-47992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00" dirty="0">
                <a:latin typeface="Haettenschweiler" panose="020B0706040902060204" pitchFamily="34" charset="0"/>
                <a:cs typeface="Aharoni" panose="020F0502020204030204" pitchFamily="34" charset="0"/>
              </a:rPr>
              <a:t>MONOREPOS</a:t>
            </a:r>
          </a:p>
        </p:txBody>
      </p:sp>
    </p:spTree>
    <p:extLst>
      <p:ext uri="{BB962C8B-B14F-4D97-AF65-F5344CB8AC3E}">
        <p14:creationId xmlns:p14="http://schemas.microsoft.com/office/powerpoint/2010/main" val="383110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/>
          <a:lstStyle/>
          <a:p>
            <a:r>
              <a:rPr lang="en-US" sz="7200" dirty="0"/>
              <a:t>The Good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880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I </a:t>
            </a:r>
            <a:r>
              <a:rPr lang="en-US" dirty="0">
                <a:solidFill>
                  <a:srgbClr val="FFB600"/>
                </a:solidFill>
              </a:rPr>
              <a:t>want</a:t>
            </a:r>
            <a:r>
              <a:rPr lang="en-US" dirty="0"/>
              <a:t> one?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development environment</a:t>
            </a:r>
          </a:p>
          <a:p>
            <a:r>
              <a:rPr lang="en-US" dirty="0"/>
              <a:t>Common configuration</a:t>
            </a:r>
          </a:p>
          <a:p>
            <a:r>
              <a:rPr lang="en-US" dirty="0"/>
              <a:t>Code reuse</a:t>
            </a:r>
          </a:p>
          <a:p>
            <a:r>
              <a:rPr lang="en-US" dirty="0"/>
              <a:t>Cross project changes</a:t>
            </a:r>
          </a:p>
          <a:p>
            <a:r>
              <a:rPr lang="en-US" dirty="0"/>
              <a:t>Single release process</a:t>
            </a:r>
          </a:p>
          <a:p>
            <a:r>
              <a:rPr lang="en-GB" dirty="0"/>
              <a:t>Single culture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52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One</a:t>
            </a:r>
            <a:r>
              <a:rPr lang="en-US" dirty="0"/>
              <a:t> development environment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in one place</a:t>
            </a:r>
          </a:p>
          <a:p>
            <a:r>
              <a:rPr lang="en-US" dirty="0"/>
              <a:t>Backend and frontend</a:t>
            </a:r>
          </a:p>
          <a:p>
            <a:r>
              <a:rPr lang="en-US" dirty="0"/>
              <a:t>Easy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220694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Common</a:t>
            </a:r>
            <a:r>
              <a:rPr lang="en-US" dirty="0">
                <a:solidFill>
                  <a:schemeClr val="tx1"/>
                </a:solidFill>
              </a:rPr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Top level lint/prettier/babel</a:t>
            </a:r>
          </a:p>
          <a:p>
            <a:pPr fontAlgn="base"/>
            <a:r>
              <a:rPr lang="en-GB" dirty="0"/>
              <a:t>Less convention switching</a:t>
            </a:r>
          </a:p>
          <a:p>
            <a:pPr fontAlgn="base"/>
            <a:r>
              <a:rPr lang="en-GB" dirty="0"/>
              <a:t>No orphaned packages</a:t>
            </a:r>
          </a:p>
        </p:txBody>
      </p:sp>
    </p:spTree>
    <p:extLst>
      <p:ext uri="{BB962C8B-B14F-4D97-AF65-F5344CB8AC3E}">
        <p14:creationId xmlns:p14="http://schemas.microsoft.com/office/powerpoint/2010/main" val="287931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/>
              <a:t>Code </a:t>
            </a:r>
            <a:r>
              <a:rPr lang="en-GB" b="0" dirty="0">
                <a:solidFill>
                  <a:srgbClr val="FFB600"/>
                </a:solidFill>
              </a:rPr>
              <a:t>reuse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Split common code into modules (cheat with </a:t>
            </a:r>
            <a:r>
              <a:rPr lang="en-GB" dirty="0" err="1"/>
              <a:t>npm</a:t>
            </a:r>
            <a:r>
              <a:rPr lang="en-GB" dirty="0"/>
              <a:t> link but it’s a PAIN)</a:t>
            </a:r>
          </a:p>
          <a:p>
            <a:pPr fontAlgn="base"/>
            <a:r>
              <a:rPr lang="en-GB" dirty="0"/>
              <a:t>Use and dependencies versioned</a:t>
            </a:r>
          </a:p>
          <a:p>
            <a:pPr fontAlgn="base"/>
            <a:r>
              <a:rPr lang="en-GB" dirty="0"/>
              <a:t>Breaking changes visible</a:t>
            </a:r>
          </a:p>
        </p:txBody>
      </p:sp>
    </p:spTree>
    <p:extLst>
      <p:ext uri="{BB962C8B-B14F-4D97-AF65-F5344CB8AC3E}">
        <p14:creationId xmlns:p14="http://schemas.microsoft.com/office/powerpoint/2010/main" val="272176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Cross</a:t>
            </a:r>
            <a:r>
              <a:rPr lang="en-GB" b="0" dirty="0"/>
              <a:t> project changes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One PR for multi module features</a:t>
            </a:r>
          </a:p>
          <a:p>
            <a:pPr fontAlgn="base"/>
            <a:r>
              <a:rPr lang="en-GB" dirty="0"/>
              <a:t>One PR to review with full context</a:t>
            </a:r>
          </a:p>
          <a:p>
            <a:pPr fontAlgn="base"/>
            <a:r>
              <a:rPr lang="en-GB" dirty="0"/>
              <a:t>One PR to revert if it goes wrong</a:t>
            </a:r>
          </a:p>
        </p:txBody>
      </p:sp>
    </p:spTree>
    <p:extLst>
      <p:ext uri="{BB962C8B-B14F-4D97-AF65-F5344CB8AC3E}">
        <p14:creationId xmlns:p14="http://schemas.microsoft.com/office/powerpoint/2010/main" val="396407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Single</a:t>
            </a:r>
            <a:r>
              <a:rPr lang="en-GB" b="0" dirty="0"/>
              <a:t> release process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Everything needed to build available</a:t>
            </a:r>
          </a:p>
          <a:p>
            <a:pPr fontAlgn="base"/>
            <a:r>
              <a:rPr lang="en-GB" dirty="0"/>
              <a:t>Everything needed to test available</a:t>
            </a:r>
          </a:p>
          <a:p>
            <a:pPr fontAlgn="base"/>
            <a:r>
              <a:rPr lang="en-GB" dirty="0"/>
              <a:t>Release/revert with confidence</a:t>
            </a:r>
          </a:p>
        </p:txBody>
      </p:sp>
    </p:spTree>
    <p:extLst>
      <p:ext uri="{BB962C8B-B14F-4D97-AF65-F5344CB8AC3E}">
        <p14:creationId xmlns:p14="http://schemas.microsoft.com/office/powerpoint/2010/main" val="197843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Single</a:t>
            </a:r>
            <a:r>
              <a:rPr lang="en-GB" b="0" dirty="0"/>
              <a:t> culture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Software is easy</a:t>
            </a:r>
          </a:p>
          <a:p>
            <a:pPr fontAlgn="base"/>
            <a:r>
              <a:rPr lang="en-GB" dirty="0"/>
              <a:t>People are hard</a:t>
            </a:r>
          </a:p>
        </p:txBody>
      </p:sp>
    </p:spTree>
    <p:extLst>
      <p:ext uri="{BB962C8B-B14F-4D97-AF65-F5344CB8AC3E}">
        <p14:creationId xmlns:p14="http://schemas.microsoft.com/office/powerpoint/2010/main" val="133879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/>
          <a:lstStyle/>
          <a:p>
            <a:r>
              <a:rPr lang="en-US" sz="7200" dirty="0"/>
              <a:t>The Bad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040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dirty="0">
                <a:solidFill>
                  <a:srgbClr val="FFB600"/>
                </a:solidFill>
              </a:rPr>
              <a:t>downsides</a:t>
            </a:r>
            <a:r>
              <a:rPr lang="en-US" dirty="0"/>
              <a:t>?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Bigger repo</a:t>
            </a:r>
          </a:p>
          <a:p>
            <a:r>
              <a:rPr lang="en-GB" dirty="0"/>
              <a:t>Continuous delivery/deployment harder</a:t>
            </a:r>
          </a:p>
          <a:p>
            <a:r>
              <a:rPr lang="en-GB" dirty="0"/>
              <a:t>Tooling less mature</a:t>
            </a:r>
          </a:p>
          <a:p>
            <a:r>
              <a:rPr lang="en-GB" dirty="0"/>
              <a:t>Community and resources aren’t nearly as vast</a:t>
            </a:r>
          </a:p>
          <a:p>
            <a:r>
              <a:rPr lang="en-GB" dirty="0"/>
              <a:t>Your organisation may just not be able to accommodate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6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BDA70C-3AC9-2143-B3F3-6269ADB2A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499" y="661365"/>
            <a:ext cx="8175002" cy="939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92ED1-EEF1-AB42-9DDE-1B64DA3E0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16" y="1981016"/>
            <a:ext cx="2788024" cy="2104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D93E7-7217-2D4E-AB1D-CC13C722B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116" y="4314350"/>
            <a:ext cx="2788024" cy="2232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0F81C8-AEDE-CF42-84EE-E064E0695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261" y="1980337"/>
            <a:ext cx="2913600" cy="23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29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Bigger</a:t>
            </a:r>
            <a:r>
              <a:rPr lang="en-GB" b="0" dirty="0"/>
              <a:t> repository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0790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GB" b="0" dirty="0"/>
              <a:t>Continuous delivery/deployment </a:t>
            </a:r>
            <a:r>
              <a:rPr lang="en-GB" b="0" dirty="0">
                <a:solidFill>
                  <a:srgbClr val="FFB600"/>
                </a:solidFill>
              </a:rPr>
              <a:t>harder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22105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/>
              <a:t>Tooling </a:t>
            </a:r>
            <a:r>
              <a:rPr lang="en-GB" b="0" dirty="0">
                <a:solidFill>
                  <a:srgbClr val="FFB600"/>
                </a:solidFill>
              </a:rPr>
              <a:t>less</a:t>
            </a:r>
            <a:r>
              <a:rPr lang="en-GB" b="0" dirty="0"/>
              <a:t> mature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20936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/>
              <a:t>Community and resources </a:t>
            </a:r>
            <a:r>
              <a:rPr lang="en-GB" b="0" dirty="0">
                <a:solidFill>
                  <a:srgbClr val="FFB600"/>
                </a:solidFill>
              </a:rPr>
              <a:t>lacking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036260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GB" b="0" dirty="0"/>
              <a:t>Your organisation may just </a:t>
            </a:r>
            <a:r>
              <a:rPr lang="en-GB" b="0" dirty="0">
                <a:solidFill>
                  <a:srgbClr val="FFB600"/>
                </a:solidFill>
              </a:rPr>
              <a:t>not</a:t>
            </a:r>
            <a:r>
              <a:rPr lang="en-GB" b="0" dirty="0"/>
              <a:t> be able to accommodate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30825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/>
          <a:lstStyle/>
          <a:p>
            <a:r>
              <a:rPr lang="en-US" sz="7200" dirty="0"/>
              <a:t>The Ugly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86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How</a:t>
            </a:r>
            <a:r>
              <a:rPr lang="en-US" dirty="0"/>
              <a:t> do I get a monorepo?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Content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47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dirty="0">
                <a:solidFill>
                  <a:srgbClr val="FFB600"/>
                </a:solidFill>
              </a:rPr>
              <a:t>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 -&gt; monorepo</a:t>
            </a:r>
          </a:p>
          <a:p>
            <a:r>
              <a:rPr lang="en-US" dirty="0" err="1"/>
              <a:t>Multirepo</a:t>
            </a:r>
            <a:r>
              <a:rPr lang="en-US" dirty="0"/>
              <a:t> -&gt; monorepo (demo)</a:t>
            </a:r>
          </a:p>
        </p:txBody>
      </p:sp>
    </p:spTree>
    <p:extLst>
      <p:ext uri="{BB962C8B-B14F-4D97-AF65-F5344CB8AC3E}">
        <p14:creationId xmlns:p14="http://schemas.microsoft.com/office/powerpoint/2010/main" val="741968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12FB-1A36-7E40-A8EC-9DC8A91F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link woes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761D4-587E-744F-B353-52D6682E8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8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FB30-4BF3-8C4E-AD11-D7FA0780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8338-1709-B243-8035-F8D435F41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r>
              <a:rPr lang="en-US" dirty="0"/>
              <a:t> is a tool that optimizes the workflow around managing multi-package repositories with git and </a:t>
            </a:r>
            <a:r>
              <a:rPr lang="en-US" dirty="0" err="1"/>
              <a:t>npm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12CF6-53A9-6A42-AABD-5631E5C4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53" y="4854861"/>
            <a:ext cx="1811627" cy="16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9FC4-1112-0844-B6B6-65E5BB5A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A13-705C-2D46-B84C-AB630A0F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Raleway" panose="020B0503030101060003" pitchFamily="34" charset="77"/>
              </a:rPr>
              <a:t>The Good – why would I want one?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aleway" panose="020B0503030101060003" pitchFamily="34" charset="77"/>
              </a:rPr>
              <a:t>The Bad – what are the downsides?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Raleway" panose="020B0503030101060003" pitchFamily="34" charset="77"/>
              </a:rPr>
              <a:t>The Ugly – how do I get one?</a:t>
            </a:r>
          </a:p>
        </p:txBody>
      </p:sp>
    </p:spTree>
    <p:extLst>
      <p:ext uri="{BB962C8B-B14F-4D97-AF65-F5344CB8AC3E}">
        <p14:creationId xmlns:p14="http://schemas.microsoft.com/office/powerpoint/2010/main" val="335834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B483-F2B5-2641-B405-424EC97C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workspaces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19C3-A263-5E40-BB22-A3B05256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Workspaces are a new way to setup your package architecture that’s available by default starting from Yarn 1.0. It allows you to setup multiple packages in such a way that you only need to run yarn install once to install all of them in a single pass.</a:t>
            </a:r>
          </a:p>
          <a:p>
            <a:r>
              <a:rPr lang="en-US" b="1" dirty="0"/>
              <a:t>Why would you want to do this?</a:t>
            </a:r>
          </a:p>
          <a:p>
            <a:r>
              <a:rPr lang="en-US" dirty="0"/>
              <a:t>Your dependencies can be linked together, which means that your workspaces can depend on one another while always using the most up-to-date code available. This is also a better mechanism than yarn link since it only affects your workspace tree rather than your whole system.</a:t>
            </a:r>
          </a:p>
          <a:p>
            <a:r>
              <a:rPr lang="en-US" dirty="0"/>
              <a:t>All your project dependencies will be installed together, giving Yarn more latitude to better optimize them.</a:t>
            </a:r>
          </a:p>
          <a:p>
            <a:r>
              <a:rPr lang="en-US" dirty="0"/>
              <a:t>Yarn will use a single </a:t>
            </a:r>
            <a:r>
              <a:rPr lang="en-US" dirty="0" err="1"/>
              <a:t>lockfile</a:t>
            </a:r>
            <a:r>
              <a:rPr lang="en-US" dirty="0"/>
              <a:t> rather than a different one for each project, which means fewer conflicts and easier reviews.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E87B6-BC7D-EE4D-A622-0B6246B5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384" y="5405201"/>
            <a:ext cx="2425340" cy="10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1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FF0C-6B06-9A45-9EF0-57828C60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397B-A088-B94F-B730-0BB9BFDC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Blog posts</a:t>
            </a:r>
          </a:p>
          <a:p>
            <a:pPr lvl="1"/>
            <a:r>
              <a:rPr lang="en-GB" dirty="0">
                <a:hlinkClick r:id="rId3"/>
              </a:rPr>
              <a:t>https://medium.com/@mattklein123/monorepos-please-dont-e9a279be011b</a:t>
            </a:r>
            <a:endParaRPr lang="en-GB" dirty="0"/>
          </a:p>
          <a:p>
            <a:pPr lvl="1"/>
            <a:endParaRPr lang="en-US" dirty="0"/>
          </a:p>
          <a:p>
            <a:r>
              <a:rPr lang="en-US" dirty="0"/>
              <a:t>Websites</a:t>
            </a:r>
          </a:p>
          <a:p>
            <a:pPr lvl="1"/>
            <a:r>
              <a:rPr lang="en-GB" dirty="0">
                <a:hlinkClick r:id="rId4"/>
              </a:rPr>
              <a:t>https://trunkbaseddevelopment.com/monorepos/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25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What is a monorepo?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26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08" y="299048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300" b="0" dirty="0"/>
              <a:t>Contains </a:t>
            </a:r>
            <a:r>
              <a:rPr lang="en-GB" sz="5300" b="0" dirty="0">
                <a:solidFill>
                  <a:srgbClr val="FFB600"/>
                </a:solidFill>
              </a:rPr>
              <a:t>multiple</a:t>
            </a:r>
            <a:r>
              <a:rPr lang="en-GB" sz="5300" b="0" dirty="0"/>
              <a:t> packages or projects</a:t>
            </a:r>
            <a:br>
              <a:rPr lang="en-GB" b="0" dirty="0"/>
            </a:br>
            <a:br>
              <a:rPr lang="en-GB" dirty="0"/>
            </a:br>
            <a:endParaRPr lang="en-US" dirty="0">
              <a:solidFill>
                <a:srgbClr val="FF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7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  <a:p>
            <a:r>
              <a:rPr lang="en-US" dirty="0"/>
              <a:t>Babel</a:t>
            </a:r>
          </a:p>
        </p:txBody>
      </p:sp>
    </p:spTree>
    <p:extLst>
      <p:ext uri="{BB962C8B-B14F-4D97-AF65-F5344CB8AC3E}">
        <p14:creationId xmlns:p14="http://schemas.microsoft.com/office/powerpoint/2010/main" val="192051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66B0A-65F8-BC43-8BDA-F6BDB712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23" y="383264"/>
            <a:ext cx="5390425" cy="444804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033D08D-8419-F542-9C86-8FDE8909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0790" y="4831307"/>
            <a:ext cx="2045250" cy="180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5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72E6E-FCBD-DF42-8D4E-CE727A33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35" y="5663820"/>
            <a:ext cx="2885303" cy="131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C6FDE-F663-1D45-BA2A-F7E7D27EB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97" y="358921"/>
            <a:ext cx="5369375" cy="40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  <a:p>
            <a:r>
              <a:rPr lang="en-US" dirty="0" err="1"/>
              <a:t>Multirepo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16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4785</TotalTime>
  <Words>553</Words>
  <Application>Microsoft Macintosh PowerPoint</Application>
  <PresentationFormat>On-screen Show (4:3)</PresentationFormat>
  <Paragraphs>111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Haettenschweiler</vt:lpstr>
      <vt:lpstr>Playbill</vt:lpstr>
      <vt:lpstr>Raleway</vt:lpstr>
      <vt:lpstr>Raleway ExtraBold</vt:lpstr>
      <vt:lpstr>Raleway Light</vt:lpstr>
      <vt:lpstr>Office Theme</vt:lpstr>
      <vt:lpstr>PowerPoint Presentation</vt:lpstr>
      <vt:lpstr>PowerPoint Presentation</vt:lpstr>
      <vt:lpstr>The plan</vt:lpstr>
      <vt:lpstr>What is a monorepo?</vt:lpstr>
      <vt:lpstr>Contains multiple packages or projects  </vt:lpstr>
      <vt:lpstr>Examples</vt:lpstr>
      <vt:lpstr>PowerPoint Presentation</vt:lpstr>
      <vt:lpstr>PowerPoint Presentation</vt:lpstr>
      <vt:lpstr>Alternatives</vt:lpstr>
      <vt:lpstr>The Good</vt:lpstr>
      <vt:lpstr>Why would I want one?</vt:lpstr>
      <vt:lpstr>One development environment</vt:lpstr>
      <vt:lpstr>Common configuration</vt:lpstr>
      <vt:lpstr>Code reuse</vt:lpstr>
      <vt:lpstr>Cross project changes</vt:lpstr>
      <vt:lpstr>Single release process</vt:lpstr>
      <vt:lpstr>Single culture</vt:lpstr>
      <vt:lpstr>The Bad</vt:lpstr>
      <vt:lpstr>What are the downsides?</vt:lpstr>
      <vt:lpstr>Bigger repository</vt:lpstr>
      <vt:lpstr>Continuous delivery/deployment harder</vt:lpstr>
      <vt:lpstr>Tooling less mature</vt:lpstr>
      <vt:lpstr>Community and resources lacking</vt:lpstr>
      <vt:lpstr>Your organisation may just not be able to accommodate</vt:lpstr>
      <vt:lpstr>The Ugly</vt:lpstr>
      <vt:lpstr>How do I get a monorepo?</vt:lpstr>
      <vt:lpstr>Incremental migration</vt:lpstr>
      <vt:lpstr>Npm link woes</vt:lpstr>
      <vt:lpstr>Lerna</vt:lpstr>
      <vt:lpstr>Yarn workspaces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Walley</dc:creator>
  <cp:lastModifiedBy>John Walley</cp:lastModifiedBy>
  <cp:revision>23</cp:revision>
  <dcterms:created xsi:type="dcterms:W3CDTF">2019-10-24T10:42:12Z</dcterms:created>
  <dcterms:modified xsi:type="dcterms:W3CDTF">2019-11-08T21:51:55Z</dcterms:modified>
</cp:coreProperties>
</file>